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2" r:id="rId3"/>
    <p:sldId id="273" r:id="rId4"/>
    <p:sldId id="259" r:id="rId5"/>
    <p:sldId id="271" r:id="rId6"/>
    <p:sldId id="264" r:id="rId7"/>
    <p:sldId id="270" r:id="rId8"/>
    <p:sldId id="265" r:id="rId9"/>
    <p:sldId id="260" r:id="rId10"/>
    <p:sldId id="275" r:id="rId11"/>
    <p:sldId id="266" r:id="rId12"/>
    <p:sldId id="261" r:id="rId13"/>
    <p:sldId id="274" r:id="rId14"/>
    <p:sldId id="267" r:id="rId15"/>
    <p:sldId id="268" r:id="rId16"/>
    <p:sldId id="262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33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3" d="100"/>
          <a:sy n="63" d="100"/>
        </p:scale>
        <p:origin x="-127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33800" y="3276600"/>
            <a:ext cx="5410200" cy="1143000"/>
          </a:xfrm>
        </p:spPr>
        <p:txBody>
          <a:bodyPr/>
          <a:lstStyle>
            <a:lvl1pPr>
              <a:defRPr sz="1800"/>
            </a:lvl1pPr>
          </a:lstStyle>
          <a:p>
            <a:r>
              <a:rPr lang="sk-SK" smtClean="0"/>
              <a:t>Kliknite sem a upravte štýl predlohy nadpisov.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5105400"/>
            <a:ext cx="5334000" cy="17526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sk-SK" smtClean="0"/>
              <a:t>Kliknite sem a upravte štýl predlohy podnadpisov.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2209800" y="2514600"/>
            <a:ext cx="32004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562600" y="2514600"/>
            <a:ext cx="32004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124700" y="685800"/>
            <a:ext cx="1638300" cy="6172200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2209800" y="685800"/>
            <a:ext cx="4762500" cy="6172200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6858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09800" y="2514600"/>
            <a:ext cx="6553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rystal Radio Kit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rystal Radio Kit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rystal Radio Kit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rystal Radio Kit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rystal Radio Kit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rystal Radio Kit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rystal Radio Kit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rgbClr val="0033CC"/>
          </a:solidFill>
          <a:latin typeface="Crystal Radio Kit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800">
          <a:solidFill>
            <a:srgbClr val="0033CC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0033CC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0033CC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rgbClr val="0033CC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rgbClr val="0033CC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rgbClr val="0033CC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rgbClr val="0033CC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rgbClr val="0033CC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>
          <a:solidFill>
            <a:srgbClr val="0033CC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4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pecivo\2.de&#328;\Pitn&#253;%20re&#382;im.wmv" TargetMode="External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ivica.dafcikova@gmail.com" TargetMode="External"/><Relationship Id="rId2" Type="http://schemas.openxmlformats.org/officeDocument/2006/relationships/hyperlink" Target="mailto:silvia.pucikova@zstrstena.s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Z:\newtek\_backgrounds_1.02\Ryan\PP Template 13\drops_fallin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6858000"/>
          </a:xfrm>
          <a:prstGeom prst="rect">
            <a:avLst/>
          </a:prstGeom>
          <a:noFill/>
        </p:spPr>
      </p:pic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2555776" y="3284984"/>
            <a:ext cx="5976664" cy="1134616"/>
          </a:xfrm>
        </p:spPr>
        <p:txBody>
          <a:bodyPr/>
          <a:lstStyle/>
          <a:p>
            <a:r>
              <a:rPr lang="sk-SK" sz="3600" b="1" dirty="0" smtClean="0"/>
              <a:t>Nezanedbávaj pitný režim</a:t>
            </a:r>
            <a:endParaRPr lang="sk-SK" sz="3600" b="1" dirty="0"/>
          </a:p>
        </p:txBody>
      </p:sp>
      <p:sp>
        <p:nvSpPr>
          <p:cNvPr id="6" name="Podnadpis 5"/>
          <p:cNvSpPr>
            <a:spLocks noGrp="1"/>
          </p:cNvSpPr>
          <p:nvPr>
            <p:ph type="subTitle" idx="1"/>
          </p:nvPr>
        </p:nvSpPr>
        <p:spPr>
          <a:xfrm>
            <a:off x="2627784" y="5105400"/>
            <a:ext cx="5904656" cy="1275928"/>
          </a:xfrm>
        </p:spPr>
        <p:txBody>
          <a:bodyPr/>
          <a:lstStyle/>
          <a:p>
            <a:r>
              <a:rPr lang="sk-SK" sz="2800" dirty="0" smtClean="0"/>
              <a:t>Základná škola P. O. Hviezdoslava Trstená</a:t>
            </a:r>
            <a:endParaRPr lang="sk-SK" sz="28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Z:\newtek\_backgrounds_1.02\Ryan\PP Template 13\drops_fallin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6858000"/>
          </a:xfrm>
          <a:prstGeom prst="rect">
            <a:avLst/>
          </a:prstGeom>
          <a:noFill/>
        </p:spPr>
      </p:pic>
      <p:sp>
        <p:nvSpPr>
          <p:cNvPr id="3" name="Obdĺžnik 2"/>
          <p:cNvSpPr/>
          <p:nvPr/>
        </p:nvSpPr>
        <p:spPr>
          <a:xfrm>
            <a:off x="467544" y="188640"/>
            <a:ext cx="842493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sk-SK" sz="2000" b="1" i="1" dirty="0" smtClean="0">
                <a:latin typeface="Comic Sans MS" pitchFamily="66" charset="0"/>
              </a:rPr>
              <a:t>"Vode bola daná čarovná moc byť miazgou života na Zemi."</a:t>
            </a:r>
            <a:r>
              <a:rPr lang="sk-SK" sz="2000" b="1" dirty="0" smtClean="0">
                <a:latin typeface="Comic Sans MS" pitchFamily="66" charset="0"/>
              </a:rPr>
              <a:t> </a:t>
            </a:r>
          </a:p>
          <a:p>
            <a:pPr marL="0" indent="0" algn="ctr">
              <a:buNone/>
            </a:pPr>
            <a:r>
              <a:rPr lang="sk-SK" sz="2000" b="1" dirty="0" err="1" smtClean="0">
                <a:latin typeface="Comic Sans MS" pitchFamily="66" charset="0"/>
              </a:rPr>
              <a:t>Leonardo</a:t>
            </a:r>
            <a:r>
              <a:rPr lang="sk-SK" sz="2000" b="1" dirty="0" smtClean="0">
                <a:latin typeface="Comic Sans MS" pitchFamily="66" charset="0"/>
              </a:rPr>
              <a:t> </a:t>
            </a:r>
            <a:r>
              <a:rPr lang="sk-SK" sz="2000" b="1" dirty="0" err="1" smtClean="0">
                <a:latin typeface="Comic Sans MS" pitchFamily="66" charset="0"/>
              </a:rPr>
              <a:t>da</a:t>
            </a:r>
            <a:r>
              <a:rPr lang="sk-SK" sz="2000" b="1" dirty="0" smtClean="0">
                <a:latin typeface="Comic Sans MS" pitchFamily="66" charset="0"/>
              </a:rPr>
              <a:t> </a:t>
            </a:r>
            <a:r>
              <a:rPr lang="sk-SK" sz="2000" b="1" dirty="0" err="1" smtClean="0">
                <a:latin typeface="Comic Sans MS" pitchFamily="66" charset="0"/>
              </a:rPr>
              <a:t>Vinci</a:t>
            </a:r>
            <a:endParaRPr lang="sk-SK" sz="2000" b="1" dirty="0" smtClean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sk-SK" dirty="0" smtClean="0">
                <a:latin typeface="Comic Sans MS" pitchFamily="66" charset="0"/>
              </a:rPr>
              <a:t>. </a:t>
            </a:r>
          </a:p>
          <a:p>
            <a:pPr marL="0" indent="0">
              <a:buNone/>
            </a:pPr>
            <a:r>
              <a:rPr lang="sk-SK" sz="2000" dirty="0" smtClean="0">
                <a:latin typeface="Comic Sans MS" pitchFamily="66" charset="0"/>
              </a:rPr>
              <a:t>15. október bol „Dňom vody a pitného režimu“. Žiaci sa už tešili na pripravené aktivity, besedy a zaujímavé vyučovanie.</a:t>
            </a:r>
          </a:p>
          <a:p>
            <a:pPr marL="0" indent="0">
              <a:buNone/>
            </a:pPr>
            <a:r>
              <a:rPr lang="sk-SK" sz="2000" dirty="0" smtClean="0">
                <a:latin typeface="Comic Sans MS" pitchFamily="66" charset="0"/>
              </a:rPr>
              <a:t>Tento deň sa niesol v znamení modrej farby. Pitným režimom žila celá školy. Na besedách sa najmenší, ale aj tí starší dozvedeli, prečo je dôležité piť veľa tekutín.</a:t>
            </a:r>
          </a:p>
          <a:p>
            <a:pPr marL="0" indent="0">
              <a:buNone/>
            </a:pPr>
            <a:r>
              <a:rPr lang="sk-SK" sz="2000" dirty="0" smtClean="0">
                <a:latin typeface="Comic Sans MS" pitchFamily="66" charset="0"/>
              </a:rPr>
              <a:t>V triedach sa robili plagáty „ desatoro pitného režimu“. </a:t>
            </a:r>
          </a:p>
          <a:p>
            <a:pPr marL="0" indent="0">
              <a:buNone/>
            </a:pPr>
            <a:r>
              <a:rPr lang="sk-SK" sz="2000" dirty="0" smtClean="0">
                <a:latin typeface="Comic Sans MS" pitchFamily="66" charset="0"/>
              </a:rPr>
              <a:t>Vytvorili sa čajovne, kde si žiaci mohli pochutiť na rôznych čajoch. </a:t>
            </a:r>
          </a:p>
          <a:p>
            <a:pPr marL="0" indent="0">
              <a:buNone/>
            </a:pPr>
            <a:r>
              <a:rPr lang="sk-SK" sz="2000" dirty="0" smtClean="0">
                <a:latin typeface="Comic Sans MS" pitchFamily="66" charset="0"/>
              </a:rPr>
              <a:t>Akýže by to bol deň bez tvorivej aktivity? Úlohou bolo vytvorenie obrazov na tému voda.</a:t>
            </a:r>
          </a:p>
          <a:p>
            <a:pPr marL="0" indent="0">
              <a:buNone/>
            </a:pPr>
            <a:r>
              <a:rPr lang="sk-SK" sz="2000" dirty="0" smtClean="0">
                <a:latin typeface="Comic Sans MS" pitchFamily="66" charset="0"/>
              </a:rPr>
              <a:t>Zážitkové vyučovanie sa neráta bez zábavy a súťaženie. </a:t>
            </a:r>
            <a:r>
              <a:rPr lang="sk-SK" sz="2000" dirty="0" err="1" smtClean="0">
                <a:latin typeface="Comic Sans MS" pitchFamily="66" charset="0"/>
              </a:rPr>
              <a:t>Tentokrát</a:t>
            </a:r>
            <a:r>
              <a:rPr lang="sk-SK" sz="2000" dirty="0" smtClean="0">
                <a:latin typeface="Comic Sans MS" pitchFamily="66" charset="0"/>
              </a:rPr>
              <a:t> žiaci lovili jablká bez pomoci rúk, prenášali vodu pomocou slamky a zasúťažili si v netradičnom volejbale. Nehralo sa rukami, ale pomocou plachty a balónika s vodou</a:t>
            </a:r>
          </a:p>
          <a:p>
            <a:pPr marL="0" indent="0">
              <a:buNone/>
            </a:pPr>
            <a:endParaRPr lang="sk-SK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95536" y="685800"/>
            <a:ext cx="8367464" cy="1143000"/>
          </a:xfrm>
        </p:spPr>
        <p:txBody>
          <a:bodyPr/>
          <a:lstStyle/>
          <a:p>
            <a:r>
              <a:rPr lang="sk-SK" dirty="0" smtClean="0"/>
              <a:t>Farba dňa – MODRÁ</a:t>
            </a:r>
            <a:endParaRPr lang="sk-SK" dirty="0"/>
          </a:p>
        </p:txBody>
      </p:sp>
      <p:pic>
        <p:nvPicPr>
          <p:cNvPr id="1027" name="Picture 3" descr="E:\pecivo\2.deň\DSCF73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844824"/>
            <a:ext cx="2448272" cy="1836204"/>
          </a:xfrm>
          <a:prstGeom prst="rect">
            <a:avLst/>
          </a:prstGeom>
          <a:noFill/>
        </p:spPr>
      </p:pic>
      <p:pic>
        <p:nvPicPr>
          <p:cNvPr id="1028" name="Picture 4" descr="E:\voda 2013\foto\DSC064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844824"/>
            <a:ext cx="2520280" cy="1890210"/>
          </a:xfrm>
          <a:prstGeom prst="rect">
            <a:avLst/>
          </a:prstGeom>
          <a:noFill/>
        </p:spPr>
      </p:pic>
      <p:pic>
        <p:nvPicPr>
          <p:cNvPr id="1029" name="Picture 5" descr="E:\voda 2013\foto\DSC065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4005064"/>
            <a:ext cx="2880320" cy="2160240"/>
          </a:xfrm>
          <a:prstGeom prst="rect">
            <a:avLst/>
          </a:prstGeom>
          <a:noFill/>
        </p:spPr>
      </p:pic>
      <p:pic>
        <p:nvPicPr>
          <p:cNvPr id="1030" name="Picture 6" descr="E:\voda 2013\foto\DSC0648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933056"/>
            <a:ext cx="2952328" cy="2214246"/>
          </a:xfrm>
          <a:prstGeom prst="rect">
            <a:avLst/>
          </a:prstGeom>
          <a:noFill/>
        </p:spPr>
      </p:pic>
      <p:pic>
        <p:nvPicPr>
          <p:cNvPr id="2" name="Picture 2" descr="E:\pecivo\2.deň\2. den pitny rezim\CIMG716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1844824"/>
            <a:ext cx="2448272" cy="18362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611560" y="685800"/>
            <a:ext cx="8151440" cy="1143000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8" name="Zástupný symbol obsahu 7" descr="P10102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332656"/>
            <a:ext cx="8028385" cy="6021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Z:\newtek\_backgrounds_1.02\Ryan\PP Template 13\drops_fallin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6858000"/>
          </a:xfrm>
          <a:prstGeom prst="rect">
            <a:avLst/>
          </a:prstGeom>
          <a:noFill/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611560" y="685800"/>
            <a:ext cx="8151440" cy="1143000"/>
          </a:xfrm>
        </p:spPr>
        <p:txBody>
          <a:bodyPr/>
          <a:lstStyle/>
          <a:p>
            <a:r>
              <a:rPr lang="sk-SK" dirty="0" smtClean="0"/>
              <a:t>Prečo je dôležité dodržiavať pitný režim?</a:t>
            </a:r>
            <a:br>
              <a:rPr lang="sk-SK" dirty="0" smtClean="0"/>
            </a:br>
            <a:r>
              <a:rPr lang="sk-SK" dirty="0" smtClean="0"/>
              <a:t>Hľadanie správnych odpovedí</a:t>
            </a:r>
            <a:endParaRPr lang="sk-SK" dirty="0"/>
          </a:p>
        </p:txBody>
      </p:sp>
      <p:pic>
        <p:nvPicPr>
          <p:cNvPr id="2050" name="Picture 2" descr="E:\pecivo\2.deň\DSCF72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3096344" cy="2322258"/>
          </a:xfrm>
          <a:prstGeom prst="rect">
            <a:avLst/>
          </a:prstGeom>
          <a:noFill/>
        </p:spPr>
      </p:pic>
      <p:pic>
        <p:nvPicPr>
          <p:cNvPr id="2052" name="Picture 4" descr="E:\pecivo\2.deň\DSCF73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068960"/>
            <a:ext cx="3096344" cy="2322258"/>
          </a:xfrm>
          <a:prstGeom prst="rect">
            <a:avLst/>
          </a:prstGeom>
          <a:noFill/>
        </p:spPr>
      </p:pic>
      <p:pic>
        <p:nvPicPr>
          <p:cNvPr id="2051" name="Picture 3" descr="E:\pecivo\2.deň\DSCF728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4221088"/>
            <a:ext cx="3024336" cy="22682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Z:\newtek\_backgrounds_1.02\Ryan\PP Template 13\drops_fallin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6858000"/>
          </a:xfrm>
          <a:prstGeom prst="rect">
            <a:avLst/>
          </a:prstGeom>
          <a:noFill/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23528" y="685800"/>
            <a:ext cx="8439472" cy="1143000"/>
          </a:xfrm>
        </p:spPr>
        <p:txBody>
          <a:bodyPr/>
          <a:lstStyle/>
          <a:p>
            <a:r>
              <a:rPr lang="sk-SK" dirty="0" smtClean="0"/>
              <a:t>Vodu, pijeme vodu....</a:t>
            </a:r>
            <a:endParaRPr lang="sk-SK" dirty="0"/>
          </a:p>
        </p:txBody>
      </p:sp>
      <p:pic>
        <p:nvPicPr>
          <p:cNvPr id="3074" name="Picture 2" descr="E:\pecivo\2.deň\sitekova 2.a\DSC043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628800"/>
            <a:ext cx="2400267" cy="1800200"/>
          </a:xfrm>
          <a:prstGeom prst="rect">
            <a:avLst/>
          </a:prstGeom>
          <a:noFill/>
        </p:spPr>
      </p:pic>
      <p:pic>
        <p:nvPicPr>
          <p:cNvPr id="3075" name="Picture 3" descr="E:\pecivo\2.deň\DSC065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4797152"/>
            <a:ext cx="2520280" cy="1890210"/>
          </a:xfrm>
          <a:prstGeom prst="rect">
            <a:avLst/>
          </a:prstGeom>
          <a:noFill/>
        </p:spPr>
      </p:pic>
      <p:pic>
        <p:nvPicPr>
          <p:cNvPr id="3076" name="Picture 4" descr="E:\pecivo\2.deň\100_11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2852936"/>
            <a:ext cx="3384376" cy="2538282"/>
          </a:xfrm>
          <a:prstGeom prst="rect">
            <a:avLst/>
          </a:prstGeom>
          <a:noFill/>
        </p:spPr>
      </p:pic>
      <p:pic>
        <p:nvPicPr>
          <p:cNvPr id="3077" name="Picture 5" descr="E:\pecivo\2.deň\PA15139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1628800"/>
            <a:ext cx="2592288" cy="1944216"/>
          </a:xfrm>
          <a:prstGeom prst="rect">
            <a:avLst/>
          </a:prstGeom>
          <a:noFill/>
        </p:spPr>
      </p:pic>
      <p:pic>
        <p:nvPicPr>
          <p:cNvPr id="3078" name="Picture 6" descr="E:\pecivo\2.deň\P10504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797152"/>
            <a:ext cx="2496277" cy="18722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Z:\newtek\_backgrounds_1.02\Ryan\PP Template 13\drops_fallin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6858000"/>
          </a:xfrm>
          <a:prstGeom prst="rect">
            <a:avLst/>
          </a:prstGeom>
          <a:noFill/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39552" y="685800"/>
            <a:ext cx="8223448" cy="1143000"/>
          </a:xfrm>
        </p:spPr>
        <p:txBody>
          <a:bodyPr/>
          <a:lstStyle/>
          <a:p>
            <a:r>
              <a:rPr lang="sk-SK" dirty="0" smtClean="0"/>
              <a:t>Plagáty  - Desatoro pitného režimu</a:t>
            </a:r>
            <a:endParaRPr lang="sk-SK" dirty="0"/>
          </a:p>
        </p:txBody>
      </p:sp>
      <p:pic>
        <p:nvPicPr>
          <p:cNvPr id="4099" name="Picture 3" descr="E:\pecivo\2.deň\DSCF49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031685"/>
            <a:ext cx="3456383" cy="2592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E:\pecivo\2.deň\P10102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628800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E:\pecivo\2.deň\P10102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640" y="4509120"/>
            <a:ext cx="2736304" cy="2052228"/>
          </a:xfrm>
          <a:prstGeom prst="rect">
            <a:avLst/>
          </a:prstGeom>
          <a:noFill/>
        </p:spPr>
      </p:pic>
      <p:pic>
        <p:nvPicPr>
          <p:cNvPr id="4102" name="Picture 6" descr="E:\pecivo\2.deň\P101022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1700808"/>
            <a:ext cx="2808312" cy="210658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Z:\newtek\_backgrounds_1.02\Ryan\PP Template 13\drops_fallin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6858000"/>
          </a:xfrm>
          <a:prstGeom prst="rect">
            <a:avLst/>
          </a:prstGeom>
          <a:noFill/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685800"/>
            <a:ext cx="8511480" cy="1143000"/>
          </a:xfrm>
        </p:spPr>
        <p:txBody>
          <a:bodyPr/>
          <a:lstStyle/>
          <a:p>
            <a:r>
              <a:rPr lang="sk-SK" dirty="0" smtClean="0"/>
              <a:t>Voda – životné prostredie organizmov</a:t>
            </a:r>
            <a:endParaRPr lang="sk-SK" dirty="0"/>
          </a:p>
        </p:txBody>
      </p:sp>
      <p:pic>
        <p:nvPicPr>
          <p:cNvPr id="5122" name="Picture 2" descr="E:\pecivo\2.deň\sitekova 2.a\DSC043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00808"/>
            <a:ext cx="3102328" cy="2321470"/>
          </a:xfrm>
          <a:prstGeom prst="rect">
            <a:avLst/>
          </a:prstGeom>
          <a:noFill/>
        </p:spPr>
      </p:pic>
      <p:pic>
        <p:nvPicPr>
          <p:cNvPr id="5123" name="Picture 3" descr="E:\pecivo\2.deň\sitekova 2.a\DSC043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4365104"/>
            <a:ext cx="2916566" cy="2182465"/>
          </a:xfrm>
          <a:prstGeom prst="rect">
            <a:avLst/>
          </a:prstGeom>
          <a:noFill/>
        </p:spPr>
      </p:pic>
      <p:pic>
        <p:nvPicPr>
          <p:cNvPr id="6" name="Picture 2" descr="E:\pecivo\2.deň\sitekova 2.a\DSC0436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1723830"/>
            <a:ext cx="2952328" cy="2209225"/>
          </a:xfrm>
          <a:prstGeom prst="rect">
            <a:avLst/>
          </a:prstGeom>
          <a:noFill/>
        </p:spPr>
      </p:pic>
      <p:pic>
        <p:nvPicPr>
          <p:cNvPr id="5125" name="Picture 5" descr="E:\voda 2013\foto\P32203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4293060"/>
            <a:ext cx="3136821" cy="2353008"/>
          </a:xfrm>
          <a:prstGeom prst="rect">
            <a:avLst/>
          </a:prstGeom>
          <a:noFill/>
        </p:spPr>
      </p:pic>
      <p:pic>
        <p:nvPicPr>
          <p:cNvPr id="5124" name="Picture 4" descr="E:\pecivo\2.deň\P322030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3284984"/>
            <a:ext cx="2849761" cy="213767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251520" y="685800"/>
            <a:ext cx="8511480" cy="1143000"/>
          </a:xfrm>
        </p:spPr>
        <p:txBody>
          <a:bodyPr/>
          <a:lstStyle/>
          <a:p>
            <a:r>
              <a:rPr lang="sk-SK" dirty="0" smtClean="0"/>
              <a:t>Čajovňa – ochutnávka čajov</a:t>
            </a:r>
            <a:endParaRPr lang="sk-SK" dirty="0"/>
          </a:p>
        </p:txBody>
      </p:sp>
      <p:pic>
        <p:nvPicPr>
          <p:cNvPr id="6147" name="Picture 3" descr="E:\pecivo\2.deň\DSCF73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1556792"/>
            <a:ext cx="2784309" cy="2088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8" name="Picture 4" descr="E:\pecivo\2.deň\DSCF72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789040"/>
            <a:ext cx="2784309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9" name="Picture 5" descr="E:\pecivo\2.deň\DSCF72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59" y="1628800"/>
            <a:ext cx="2784309" cy="2088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E:\pecivo\2.deň\DSCF729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1556792"/>
            <a:ext cx="2784309" cy="20882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50" name="Picture 6" descr="E:\pecivo\2.deň\DSCF73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3861048"/>
            <a:ext cx="2736304" cy="2052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1" name="Picture 7" descr="E:\pecivo\2.deň\DSCF732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07904" y="3933056"/>
            <a:ext cx="2316480" cy="1737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685800"/>
            <a:ext cx="7935416" cy="1143000"/>
          </a:xfrm>
        </p:spPr>
        <p:txBody>
          <a:bodyPr/>
          <a:lstStyle/>
          <a:p>
            <a:r>
              <a:rPr lang="sk-SK" dirty="0" smtClean="0"/>
              <a:t>Miešané nápoje</a:t>
            </a:r>
            <a:endParaRPr lang="sk-SK" dirty="0"/>
          </a:p>
        </p:txBody>
      </p:sp>
      <p:pic>
        <p:nvPicPr>
          <p:cNvPr id="4098" name="Picture 2" descr="E:\pecivo\2.deň\2. den pitny rezim\CIMG71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1728192" cy="2304256"/>
          </a:xfrm>
          <a:prstGeom prst="rect">
            <a:avLst/>
          </a:prstGeom>
          <a:noFill/>
        </p:spPr>
      </p:pic>
      <p:pic>
        <p:nvPicPr>
          <p:cNvPr id="4099" name="Picture 3" descr="E:\pecivo\2.deň\2. den pitny rezim\CIMG71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700808"/>
            <a:ext cx="2952328" cy="2214246"/>
          </a:xfrm>
          <a:prstGeom prst="rect">
            <a:avLst/>
          </a:prstGeom>
          <a:noFill/>
        </p:spPr>
      </p:pic>
      <p:pic>
        <p:nvPicPr>
          <p:cNvPr id="4100" name="Picture 4" descr="E:\pecivo\2.deň\2. den pitny rezim\CIMG71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1628800"/>
            <a:ext cx="1645920" cy="2194560"/>
          </a:xfrm>
          <a:prstGeom prst="rect">
            <a:avLst/>
          </a:prstGeom>
          <a:noFill/>
        </p:spPr>
      </p:pic>
      <p:pic>
        <p:nvPicPr>
          <p:cNvPr id="4101" name="Picture 5" descr="E:\pecivo\2.deň\2. den pitny rezim\CIMG71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4149080"/>
            <a:ext cx="1645920" cy="2194560"/>
          </a:xfrm>
          <a:prstGeom prst="rect">
            <a:avLst/>
          </a:prstGeom>
          <a:noFill/>
        </p:spPr>
      </p:pic>
      <p:pic>
        <p:nvPicPr>
          <p:cNvPr id="4102" name="Picture 6" descr="E:\pecivo\2.deň\2. den pitny rezim\CIMG714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4221088"/>
            <a:ext cx="2952328" cy="2214246"/>
          </a:xfrm>
          <a:prstGeom prst="rect">
            <a:avLst/>
          </a:prstGeom>
          <a:noFill/>
        </p:spPr>
      </p:pic>
      <p:pic>
        <p:nvPicPr>
          <p:cNvPr id="4103" name="Picture 7" descr="E:\pecivo\2.deň\2. den pitny rezim\CIMG713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4293096"/>
            <a:ext cx="1645920" cy="2194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E:\pecivo\2.deň\DSCF73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068960"/>
            <a:ext cx="2496277" cy="1872208"/>
          </a:xfrm>
          <a:prstGeom prst="rect">
            <a:avLst/>
          </a:prstGeom>
          <a:noFill/>
        </p:spPr>
      </p:pic>
      <p:pic>
        <p:nvPicPr>
          <p:cNvPr id="6148" name="Picture 4" descr="Z:\newtek\_backgrounds_1.02\Ryan\PP Template 13\drops_falling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86000" cy="6858000"/>
          </a:xfrm>
          <a:prstGeom prst="rect">
            <a:avLst/>
          </a:prstGeom>
          <a:noFill/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23528" y="685800"/>
            <a:ext cx="8439472" cy="1143000"/>
          </a:xfrm>
        </p:spPr>
        <p:txBody>
          <a:bodyPr/>
          <a:lstStyle/>
          <a:p>
            <a:r>
              <a:rPr lang="sk-SK" dirty="0" smtClean="0"/>
              <a:t>Živé obrazy </a:t>
            </a:r>
            <a:endParaRPr lang="sk-SK" dirty="0"/>
          </a:p>
        </p:txBody>
      </p:sp>
      <p:pic>
        <p:nvPicPr>
          <p:cNvPr id="7170" name="Picture 2" descr="E:\pecivo\2.deň\P10102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1412776"/>
            <a:ext cx="1800200" cy="2399866"/>
          </a:xfrm>
          <a:prstGeom prst="rect">
            <a:avLst/>
          </a:prstGeom>
          <a:noFill/>
        </p:spPr>
      </p:pic>
      <p:pic>
        <p:nvPicPr>
          <p:cNvPr id="7172" name="Picture 4" descr="E:\pecivo\2.deň\DSCF73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4437112"/>
            <a:ext cx="2316480" cy="1737360"/>
          </a:xfrm>
          <a:prstGeom prst="rect">
            <a:avLst/>
          </a:prstGeom>
          <a:noFill/>
        </p:spPr>
      </p:pic>
      <p:sp>
        <p:nvSpPr>
          <p:cNvPr id="7" name="BlokTextu 6"/>
          <p:cNvSpPr txBox="1"/>
          <p:nvPr/>
        </p:nvSpPr>
        <p:spPr>
          <a:xfrm>
            <a:off x="7020272" y="3861048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/>
              <a:t>kvapka</a:t>
            </a:r>
            <a:endParaRPr lang="sk-SK" sz="2000" dirty="0"/>
          </a:p>
        </p:txBody>
      </p:sp>
      <p:sp>
        <p:nvSpPr>
          <p:cNvPr id="8" name="BlokTextu 7"/>
          <p:cNvSpPr txBox="1"/>
          <p:nvPr/>
        </p:nvSpPr>
        <p:spPr>
          <a:xfrm>
            <a:off x="6660232" y="6237312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/>
              <a:t>dážď</a:t>
            </a:r>
            <a:endParaRPr lang="sk-SK" sz="2000" dirty="0"/>
          </a:p>
        </p:txBody>
      </p:sp>
      <p:sp>
        <p:nvSpPr>
          <p:cNvPr id="12" name="BlokTextu 11"/>
          <p:cNvSpPr txBox="1"/>
          <p:nvPr/>
        </p:nvSpPr>
        <p:spPr>
          <a:xfrm>
            <a:off x="1115616" y="3645024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/>
              <a:t>pohár</a:t>
            </a:r>
            <a:endParaRPr lang="sk-SK" dirty="0"/>
          </a:p>
        </p:txBody>
      </p:sp>
      <p:sp>
        <p:nvSpPr>
          <p:cNvPr id="14" name="BlokTextu 13"/>
          <p:cNvSpPr txBox="1"/>
          <p:nvPr/>
        </p:nvSpPr>
        <p:spPr>
          <a:xfrm>
            <a:off x="3995936" y="4941168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/>
              <a:t>čajník</a:t>
            </a:r>
            <a:endParaRPr lang="sk-SK" sz="2000" dirty="0"/>
          </a:p>
        </p:txBody>
      </p:sp>
      <p:pic>
        <p:nvPicPr>
          <p:cNvPr id="7174" name="Picture 6" descr="E:\pecivo\2.deň\DSCF73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1628800"/>
            <a:ext cx="2592288" cy="1944216"/>
          </a:xfrm>
          <a:prstGeom prst="rect">
            <a:avLst/>
          </a:prstGeom>
          <a:noFill/>
        </p:spPr>
      </p:pic>
      <p:sp>
        <p:nvSpPr>
          <p:cNvPr id="16" name="BlokTextu 15"/>
          <p:cNvSpPr txBox="1"/>
          <p:nvPr/>
        </p:nvSpPr>
        <p:spPr>
          <a:xfrm>
            <a:off x="1115616" y="6309320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 smtClean="0"/>
              <a:t>slza</a:t>
            </a:r>
            <a:endParaRPr lang="sk-SK" sz="2000" dirty="0"/>
          </a:p>
        </p:txBody>
      </p:sp>
      <p:pic>
        <p:nvPicPr>
          <p:cNvPr id="2050" name="Picture 2" descr="E:\pecivo\2.deň\2. den pitny rezim\CIMG715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4149080"/>
            <a:ext cx="2784309" cy="208823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95536" y="685800"/>
            <a:ext cx="8367464" cy="1143000"/>
          </a:xfrm>
        </p:spPr>
        <p:txBody>
          <a:bodyPr/>
          <a:lstStyle/>
          <a:p>
            <a:r>
              <a:rPr lang="sk-SK" dirty="0" smtClean="0"/>
              <a:t>Školské súťaže – Prenos vody slamkou</a:t>
            </a:r>
            <a:endParaRPr lang="sk-SK" dirty="0"/>
          </a:p>
        </p:txBody>
      </p:sp>
      <p:pic>
        <p:nvPicPr>
          <p:cNvPr id="8194" name="Picture 2" descr="E:\pecivo\2.deň\P10504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2976331" cy="2232248"/>
          </a:xfrm>
          <a:prstGeom prst="rect">
            <a:avLst/>
          </a:prstGeom>
          <a:noFill/>
        </p:spPr>
      </p:pic>
      <p:pic>
        <p:nvPicPr>
          <p:cNvPr id="8196" name="Picture 4" descr="E:\pecivo\2.deň\101_1510\IMGP61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996952"/>
            <a:ext cx="3442160" cy="2304256"/>
          </a:xfrm>
          <a:prstGeom prst="rect">
            <a:avLst/>
          </a:prstGeom>
          <a:noFill/>
        </p:spPr>
      </p:pic>
      <p:pic>
        <p:nvPicPr>
          <p:cNvPr id="8195" name="Picture 3" descr="E:\pecivo\2.deň\P10504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149080"/>
            <a:ext cx="3201195" cy="24008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11560" y="685800"/>
            <a:ext cx="8151440" cy="1143000"/>
          </a:xfrm>
        </p:spPr>
        <p:txBody>
          <a:bodyPr/>
          <a:lstStyle/>
          <a:p>
            <a:r>
              <a:rPr lang="sk-SK" dirty="0" smtClean="0"/>
              <a:t>Lovenie jabĺk</a:t>
            </a:r>
            <a:endParaRPr lang="sk-SK" dirty="0"/>
          </a:p>
        </p:txBody>
      </p:sp>
      <p:pic>
        <p:nvPicPr>
          <p:cNvPr id="9218" name="Picture 2" descr="E:\pecivo\2.deň\101_1510\IMGP61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844824"/>
            <a:ext cx="4087566" cy="2952328"/>
          </a:xfrm>
          <a:prstGeom prst="rect">
            <a:avLst/>
          </a:prstGeom>
          <a:noFill/>
        </p:spPr>
      </p:pic>
      <p:pic>
        <p:nvPicPr>
          <p:cNvPr id="3074" name="Picture 2" descr="E:\pecivo\2.deň\2. den pitny rezim\CIMG71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44824"/>
            <a:ext cx="3960440" cy="297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Z:\newtek\_backgrounds_1.02\Ryan\PP Template 13\drops_fallin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286000" cy="6858000"/>
          </a:xfrm>
          <a:prstGeom prst="rect">
            <a:avLst/>
          </a:prstGeom>
          <a:noFill/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95536" y="685800"/>
            <a:ext cx="8367464" cy="1143000"/>
          </a:xfrm>
        </p:spPr>
        <p:txBody>
          <a:bodyPr/>
          <a:lstStyle/>
          <a:p>
            <a:r>
              <a:rPr lang="sk-SK" dirty="0" smtClean="0"/>
              <a:t>„Vodný“ alebo plachtový volejbal</a:t>
            </a:r>
            <a:endParaRPr lang="sk-SK" dirty="0"/>
          </a:p>
        </p:txBody>
      </p:sp>
      <p:pic>
        <p:nvPicPr>
          <p:cNvPr id="10243" name="Picture 3" descr="E:\pecivo\2.deň\101_1510\IMGP61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5" y="1628798"/>
            <a:ext cx="3442163" cy="2304257"/>
          </a:xfrm>
          <a:prstGeom prst="rect">
            <a:avLst/>
          </a:prstGeom>
          <a:noFill/>
        </p:spPr>
      </p:pic>
      <p:pic>
        <p:nvPicPr>
          <p:cNvPr id="10244" name="Picture 4" descr="E:\pecivo\2.deň\101_1510\IMGP61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628800"/>
            <a:ext cx="3442208" cy="2304288"/>
          </a:xfrm>
          <a:prstGeom prst="rect">
            <a:avLst/>
          </a:prstGeom>
          <a:noFill/>
        </p:spPr>
      </p:pic>
      <p:pic>
        <p:nvPicPr>
          <p:cNvPr id="10245" name="Picture 5" descr="E:\pecivo\2.deň\101_1510\IMGP617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149080"/>
            <a:ext cx="3442208" cy="2304288"/>
          </a:xfrm>
          <a:prstGeom prst="rect">
            <a:avLst/>
          </a:prstGeom>
          <a:noFill/>
        </p:spPr>
      </p:pic>
      <p:pic>
        <p:nvPicPr>
          <p:cNvPr id="10246" name="Picture 6" descr="E:\pecivo\2.deň\101_1510\IMGP617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4149080"/>
            <a:ext cx="3442208" cy="23042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Z:\newtek\_backgrounds_1.02\Ryan\PP Template 13\drops_falling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86000" cy="6858000"/>
          </a:xfrm>
          <a:prstGeom prst="rect">
            <a:avLst/>
          </a:prstGeom>
          <a:noFill/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Video </a:t>
            </a:r>
            <a:r>
              <a:rPr lang="sk-SK" dirty="0" smtClean="0"/>
              <a:t>„modrého“ </a:t>
            </a:r>
            <a:r>
              <a:rPr lang="sk-SK" dirty="0" smtClean="0"/>
              <a:t>dňa - </a:t>
            </a:r>
            <a:r>
              <a:rPr lang="sk-SK" dirty="0" err="1" smtClean="0"/>
              <a:t>klik</a:t>
            </a:r>
            <a:endParaRPr lang="sk-SK" dirty="0"/>
          </a:p>
        </p:txBody>
      </p:sp>
      <p:pic>
        <p:nvPicPr>
          <p:cNvPr id="5" name="Pitný režim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438400" y="2400300"/>
            <a:ext cx="5490726" cy="3981028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2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23528" y="260648"/>
            <a:ext cx="8439472" cy="5904656"/>
          </a:xfrm>
          <a:ln>
            <a:solidFill>
              <a:schemeClr val="accent4"/>
            </a:solidFill>
          </a:ln>
        </p:spPr>
        <p:txBody>
          <a:bodyPr/>
          <a:lstStyle/>
          <a:p>
            <a:pPr>
              <a:buNone/>
            </a:pPr>
            <a:r>
              <a:rPr lang="sk-SK" dirty="0" smtClean="0">
                <a:solidFill>
                  <a:schemeClr val="tx1"/>
                </a:solidFill>
              </a:rPr>
              <a:t>Základná škola P. O. Hviezdoslava Trstená</a:t>
            </a:r>
          </a:p>
          <a:p>
            <a:pPr>
              <a:buNone/>
            </a:pPr>
            <a:r>
              <a:rPr lang="sk-SK" dirty="0" smtClean="0">
                <a:solidFill>
                  <a:schemeClr val="tx1"/>
                </a:solidFill>
              </a:rPr>
              <a:t>Hviezdoslavova 822/8, 02801 Trstená</a:t>
            </a:r>
          </a:p>
          <a:p>
            <a:pPr>
              <a:buNone/>
            </a:pPr>
            <a:r>
              <a:rPr lang="sk-SK" dirty="0" smtClean="0">
                <a:solidFill>
                  <a:schemeClr val="tx1"/>
                </a:solidFill>
              </a:rPr>
              <a:t>Ing. Silvia Púčiková – 0904575113</a:t>
            </a:r>
          </a:p>
          <a:p>
            <a:pPr>
              <a:buNone/>
            </a:pPr>
            <a:r>
              <a:rPr lang="sk-SK" dirty="0" smtClean="0">
                <a:solidFill>
                  <a:schemeClr val="tx1"/>
                </a:solidFill>
              </a:rPr>
              <a:t>Mgr. Ivica </a:t>
            </a:r>
            <a:r>
              <a:rPr lang="sk-SK" dirty="0" err="1" smtClean="0">
                <a:solidFill>
                  <a:schemeClr val="tx1"/>
                </a:solidFill>
              </a:rPr>
              <a:t>Dafčíková</a:t>
            </a:r>
            <a:r>
              <a:rPr lang="sk-SK" dirty="0" smtClean="0">
                <a:solidFill>
                  <a:schemeClr val="tx1"/>
                </a:solidFill>
              </a:rPr>
              <a:t> - 0904215383</a:t>
            </a:r>
          </a:p>
          <a:p>
            <a:pPr>
              <a:buNone/>
            </a:pPr>
            <a:r>
              <a:rPr lang="sk-SK" dirty="0" err="1" smtClean="0">
                <a:solidFill>
                  <a:schemeClr val="tx1"/>
                </a:solidFill>
                <a:hlinkClick r:id="rId2"/>
              </a:rPr>
              <a:t>silvia.pucikova@zstrstena.sk</a:t>
            </a:r>
            <a:endParaRPr lang="sk-SK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sk-SK" dirty="0" err="1" smtClean="0">
                <a:solidFill>
                  <a:schemeClr val="tx1"/>
                </a:solidFill>
                <a:hlinkClick r:id="rId3"/>
              </a:rPr>
              <a:t>ivica.dafcikova@gmail.com</a:t>
            </a:r>
            <a:r>
              <a:rPr lang="sk-SK" dirty="0" smtClean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r>
              <a:rPr lang="sk-SK" dirty="0" smtClean="0">
                <a:solidFill>
                  <a:schemeClr val="tx1"/>
                </a:solidFill>
              </a:rPr>
              <a:t>Počet žiakov:580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_presentation">
  <a:themeElements>
    <a:clrScheme name="Motív Offic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ív Office">
      <a:majorFont>
        <a:latin typeface="Crystal Radio Kit"/>
        <a:ea typeface=""/>
        <a:cs typeface=""/>
      </a:majorFont>
      <a:minorFont>
        <a:latin typeface="Crystal Radio K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tív Offic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ív Offic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ív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spring_presentation</Template>
  <TotalTime>1008</TotalTime>
  <Words>145</Words>
  <Application>Microsoft Office PowerPoint</Application>
  <PresentationFormat>Prezentácia na obrazovke (4:3)</PresentationFormat>
  <Paragraphs>35</Paragraphs>
  <Slides>16</Slides>
  <Notes>0</Notes>
  <HiddenSlides>0</HiddenSlides>
  <MMClips>1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7" baseType="lpstr">
      <vt:lpstr>spring_presentation</vt:lpstr>
      <vt:lpstr>Nezanedbávaj pitný režim</vt:lpstr>
      <vt:lpstr>Snímka 2</vt:lpstr>
      <vt:lpstr>Farba dňa – MODRÁ</vt:lpstr>
      <vt:lpstr>Snímka 4</vt:lpstr>
      <vt:lpstr>Prečo je dôležité dodržiavať pitný režim? Hľadanie správnych odpovedí</vt:lpstr>
      <vt:lpstr>Vodu, pijeme vodu....</vt:lpstr>
      <vt:lpstr>Plagáty  - Desatoro pitného režimu</vt:lpstr>
      <vt:lpstr>Voda – životné prostredie organizmov</vt:lpstr>
      <vt:lpstr>Čajovňa – ochutnávka čajov</vt:lpstr>
      <vt:lpstr>Miešané nápoje</vt:lpstr>
      <vt:lpstr>Živé obrazy </vt:lpstr>
      <vt:lpstr>Školské súťaže – Prenos vody slamkou</vt:lpstr>
      <vt:lpstr>Lovenie jabĺk</vt:lpstr>
      <vt:lpstr>„Vodný“ alebo plachtový volejbal</vt:lpstr>
      <vt:lpstr>Video „modrého“ dňa - klik</vt:lpstr>
      <vt:lpstr>Snímka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Presentation</dc:title>
  <dc:creator>Notebook</dc:creator>
  <cp:lastModifiedBy>Notebook</cp:lastModifiedBy>
  <cp:revision>32</cp:revision>
  <dcterms:created xsi:type="dcterms:W3CDTF">2013-08-06T16:26:32Z</dcterms:created>
  <dcterms:modified xsi:type="dcterms:W3CDTF">2013-10-20T07:14:14Z</dcterms:modified>
</cp:coreProperties>
</file>